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954" y="234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346509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54410450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1513101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630241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761835912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32944740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1478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17414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1886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DBF5BF-EE73-ACCE-4584-AC82BE44F1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16553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71141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5504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01006E-14E4-B443-C70C-4B2CEF388A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1749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7059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9590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350201-AD25-6485-FC10-D3D1D939CA8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4933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85835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80041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153FD8-C17B-42B7-58BF-73A01D101A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9817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22570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62868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AA64A-DB00-811D-ADD6-8C9DFF6D580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40358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5336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39410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3ECE62-0B79-D7B8-BCCC-0ADB9667155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41854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70643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9356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DB7441-569B-1C44-8FB8-84198A0C24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45031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09941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57142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D96264-125B-31B7-B988-B7AB499E3F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1708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66165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20130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B5373B-5A30-8CFF-DD7B-B05C35F7BC7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6B2ECA-EFDB-26E9-29A1-7220646BFA1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C6BC4E-5658-B680-F1EF-887B1030F9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9133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20303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932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3F6244-43E4-6BDA-6D56-5275C7C24FC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FBBDB3-F217-CF6B-C283-C79C97F198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4211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36880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0090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E238E5-E73A-CF2C-231F-3F7330DBCA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6636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59961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70249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8DC3F7-49E9-4DA4-4FDA-DCBFEFA009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54172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88335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15245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C822AD-C364-0AA2-BDB8-5BFB7C79A55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4034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37840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17180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901830-1659-EE0F-FE54-D1D0221A49C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09367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14836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67170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6FCC39-729A-9EAB-6BC4-7E5D2D63BB5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82701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87507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20579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C511D8-41D7-283B-FED1-49EFF13AA85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7132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96988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76145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E6C982-0331-07A0-C2A9-86BE6970844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90553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 fill="norm" stroke="1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74650297" name="Title 1"/>
          <p:cNvSpPr>
            <a:spLocks noGrp="1"/>
          </p:cNvSpPr>
          <p:nvPr>
            <p:ph type="ctrTitle"/>
          </p:nvPr>
        </p:nvSpPr>
        <p:spPr bwMode="auto">
          <a:xfrm>
            <a:off x="1078523" y="1098388"/>
            <a:ext cx="10318417" cy="4394988"/>
          </a:xfrm>
        </p:spPr>
        <p:txBody>
          <a:bodyPr anchor="ctr">
            <a:noAutofit/>
          </a:bodyPr>
          <a:lstStyle>
            <a:lvl1pPr algn="ctr">
              <a:defRPr sz="10000" spc="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00746318" name="Subtitle 2"/>
          <p:cNvSpPr>
            <a:spLocks noGrp="1"/>
          </p:cNvSpPr>
          <p:nvPr>
            <p:ph type="subTitle" idx="1"/>
          </p:nvPr>
        </p:nvSpPr>
        <p:spPr bwMode="auto"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1311125915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1078523" y="6375679"/>
            <a:ext cx="2329722" cy="34846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48165549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180332" y="6375679"/>
            <a:ext cx="4114800" cy="34579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1268240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067218" y="6375679"/>
            <a:ext cx="2329723" cy="34579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  <p:sp>
        <p:nvSpPr>
          <p:cNvPr id="1438211010" name="Rectangle 12" title="left edge border"/>
          <p:cNvSpPr/>
          <p:nvPr/>
        </p:nvSpPr>
        <p:spPr bwMode="auto"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4912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20383415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17314736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75375693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890267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483459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10066320" y="382386"/>
            <a:ext cx="1492132" cy="560040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3884466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257300" y="382385"/>
            <a:ext cx="8392585" cy="560040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15384966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1924962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623358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5339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2718352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119888370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97627438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1210417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114272" name="Title 1"/>
          <p:cNvSpPr>
            <a:spLocks noGrp="1"/>
          </p:cNvSpPr>
          <p:nvPr>
            <p:ph type="title"/>
          </p:nvPr>
        </p:nvSpPr>
        <p:spPr bwMode="auto"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4217300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06594533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3236546" y="6375679"/>
            <a:ext cx="1493947" cy="3484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203488654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5279064" y="6375679"/>
            <a:ext cx="4114800" cy="3457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3823554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942434" y="6375679"/>
            <a:ext cx="1487566" cy="3457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  <p:grpSp>
        <p:nvGrpSpPr>
          <p:cNvPr id="1471228909" name="Group 6" title="left scallop shape"/>
          <p:cNvGrpSpPr/>
          <p:nvPr/>
        </p:nvGrpSpPr>
        <p:grpSpPr bwMode="auto"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 fill="norm" stroke="1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 fill="norm" stroke="1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526657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0725642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257300" y="2286000"/>
            <a:ext cx="4800600" cy="361950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5215249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647796" y="2286000"/>
            <a:ext cx="4800600" cy="3619500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89002111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55638335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604464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689373" name="Title 1"/>
          <p:cNvSpPr>
            <a:spLocks noGrp="1"/>
          </p:cNvSpPr>
          <p:nvPr>
            <p:ph type="title"/>
          </p:nvPr>
        </p:nvSpPr>
        <p:spPr bwMode="auto">
          <a:xfrm>
            <a:off x="1252728" y="381000"/>
            <a:ext cx="10172700" cy="1493517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11497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57886280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257300" y="2909102"/>
            <a:ext cx="4800600" cy="299639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117299607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77767002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633864" y="2909102"/>
            <a:ext cx="4800600" cy="299639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144924482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982220063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04591906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101040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628030152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63511134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24929953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70247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810508348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2719524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00613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 fill="norm" stroke="1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63967430" name="Title 1"/>
          <p:cNvSpPr>
            <a:spLocks noGrp="1"/>
          </p:cNvSpPr>
          <p:nvPr>
            <p:ph type="title"/>
          </p:nvPr>
        </p:nvSpPr>
        <p:spPr bwMode="auto"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274399205" name="Content Placeholder 2"/>
          <p:cNvSpPr>
            <a:spLocks noGrp="1"/>
          </p:cNvSpPr>
          <p:nvPr>
            <p:ph idx="1"/>
          </p:nvPr>
        </p:nvSpPr>
        <p:spPr bwMode="auto"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7078299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89478042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65051" y="6375679"/>
            <a:ext cx="1233355" cy="348462"/>
          </a:xfrm>
        </p:spPr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798286231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103620" y="6375679"/>
            <a:ext cx="3482179" cy="345796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20294204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5691014" y="6375679"/>
            <a:ext cx="1232456" cy="345796"/>
          </a:xfrm>
        </p:spPr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  <p:sp>
        <p:nvSpPr>
          <p:cNvPr id="468905645" name="Rectangle 7" title="left edge border"/>
          <p:cNvSpPr/>
          <p:nvPr/>
        </p:nvSpPr>
        <p:spPr bwMode="auto"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440835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950625699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 fill="norm" stroke="1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56249167" name="Rectangle 11" title="left edge border"/>
          <p:cNvSpPr/>
          <p:nvPr/>
        </p:nvSpPr>
        <p:spPr bwMode="auto"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5569681" name="Title 1"/>
          <p:cNvSpPr>
            <a:spLocks noGrp="1"/>
          </p:cNvSpPr>
          <p:nvPr>
            <p:ph type="title"/>
          </p:nvPr>
        </p:nvSpPr>
        <p:spPr bwMode="auto"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05197807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6716609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65950" y="6375679"/>
            <a:ext cx="1232456" cy="348462"/>
          </a:xfrm>
        </p:spPr>
        <p:txBody>
          <a:bodyPr/>
          <a:lstStyle/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465181489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103621" y="6375679"/>
            <a:ext cx="3482178" cy="345796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87598051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5687568" y="6375679"/>
            <a:ext cx="1234440" cy="345796"/>
          </a:xfrm>
        </p:spPr>
        <p:txBody>
          <a:bodyPr/>
          <a:lstStyle/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676986" name="Title Placeholder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50037917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1678" y="2286001"/>
            <a:ext cx="10178321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197273179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109792EA-4F72-4F52-863D-8F419BD24FC6}" type="datetimeFigureOut">
              <a:rPr lang="ru-RU"/>
              <a:t>07.11.2025</a:t>
            </a:fld>
            <a:endParaRPr lang="ru-RU"/>
          </a:p>
        </p:txBody>
      </p:sp>
      <p:sp>
        <p:nvSpPr>
          <p:cNvPr id="155724326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1467468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F795461E-725C-4423-9A92-AB1BBF0576F7}" type="slidenum">
              <a:rPr lang="ru-RU"/>
              <a:t>‹#›</a:t>
            </a:fld>
            <a:endParaRPr lang="ru-RU"/>
          </a:p>
        </p:txBody>
      </p:sp>
      <p:sp>
        <p:nvSpPr>
          <p:cNvPr id="792792093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 fill="norm" stroke="1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25874422" name="Rectangle 11" title="right edge border"/>
          <p:cNvSpPr/>
          <p:nvPr/>
        </p:nvSpPr>
        <p:spPr bwMode="auto"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5100" cap="all" spc="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Arial"/>
        <a:buChar char="•"/>
        <a:defRPr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Gill Sans MT"/>
        <a:buChar char="–"/>
        <a:defRPr sz="18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Arial"/>
        <a:buChar char="•"/>
        <a:defRPr sz="16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Gill Sans MT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Arial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Gill Sans MT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Arial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Gill Sans MT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110000"/>
        </a:lnSpc>
        <a:spcBef>
          <a:spcPts val="700"/>
        </a:spcBef>
        <a:buClr>
          <a:schemeClr val="tx2"/>
        </a:buClr>
        <a:buFont typeface="Arial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17052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36791" y="1584127"/>
            <a:ext cx="10318417" cy="2391588"/>
          </a:xfrm>
        </p:spPr>
        <p:txBody>
          <a:bodyPr/>
          <a:lstStyle/>
          <a:p>
            <a:pPr>
              <a:defRPr/>
            </a:pPr>
            <a:r>
              <a:rPr lang="ru-RU" sz="4800"/>
              <a:t>Алгоритмы цифровой обработки мультимедиа</a:t>
            </a:r>
            <a:endParaRPr/>
          </a:p>
        </p:txBody>
      </p:sp>
      <p:sp>
        <p:nvSpPr>
          <p:cNvPr id="1078774191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2215044" y="5961267"/>
            <a:ext cx="8045373" cy="742279"/>
          </a:xfrm>
        </p:spPr>
        <p:txBody>
          <a:bodyPr/>
          <a:lstStyle/>
          <a:p>
            <a:pPr>
              <a:defRPr/>
            </a:pPr>
            <a:r>
              <a:rPr lang="ru-RU"/>
              <a:t>Смирнов Никита, </a:t>
            </a:r>
            <a:r>
              <a:rPr lang="ru-RU"/>
              <a:t>Матюха</a:t>
            </a:r>
            <a:r>
              <a:rPr lang="ru-RU"/>
              <a:t> Филипп</a:t>
            </a:r>
            <a:endParaRPr/>
          </a:p>
        </p:txBody>
      </p:sp>
      <p:sp>
        <p:nvSpPr>
          <p:cNvPr id="2052502006" name="Заголовок 1"/>
          <p:cNvSpPr txBox="1"/>
          <p:nvPr/>
        </p:nvSpPr>
        <p:spPr bwMode="auto">
          <a:xfrm>
            <a:off x="1078522" y="3236259"/>
            <a:ext cx="10318417" cy="1315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>
              <a:lnSpc>
                <a:spcPct val="90000"/>
              </a:lnSpc>
              <a:spcBef>
                <a:spcPts val="0"/>
              </a:spcBef>
              <a:buNone/>
              <a:defRPr sz="10000" cap="all" spc="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800"/>
              <a:t>Индивидуальное задание №1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651118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Видео - </a:t>
            </a:r>
            <a:r>
              <a:rPr lang="en-US" sz="4800"/>
              <a:t>BallBlow</a:t>
            </a:r>
            <a:endParaRPr lang="ru-RU" sz="4800"/>
          </a:p>
        </p:txBody>
      </p:sp>
      <p:sp>
        <p:nvSpPr>
          <p:cNvPr id="45460246" name="Объект 4"/>
          <p:cNvSpPr>
            <a:spLocks noGrp="1"/>
          </p:cNvSpPr>
          <p:nvPr>
            <p:ph idx="1"/>
          </p:nvPr>
        </p:nvSpPr>
        <p:spPr bwMode="auto">
          <a:xfrm>
            <a:off x="1251678" y="1380565"/>
            <a:ext cx="3644172" cy="449902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MedianFlow</a:t>
            </a:r>
            <a:r>
              <a:rPr lang="en-US"/>
              <a:t> – </a:t>
            </a:r>
            <a:r>
              <a:rPr lang="ru-RU"/>
              <a:t>еще до пропажи объекта из кадра потерял его из виду, средний </a:t>
            </a:r>
            <a:r>
              <a:rPr lang="en-US"/>
              <a:t>FPS - 36</a:t>
            </a:r>
            <a:r>
              <a:rPr lang="ru-RU"/>
              <a:t>.</a:t>
            </a:r>
            <a:endParaRPr lang="en-US"/>
          </a:p>
          <a:p>
            <a:pPr marL="0" indent="0">
              <a:buNone/>
              <a:defRPr/>
            </a:pPr>
            <a:r>
              <a:rPr lang="en-US"/>
              <a:t>KCF – </a:t>
            </a:r>
            <a:r>
              <a:rPr lang="ru-RU"/>
              <a:t>прекрасно справился с задачей, не теряя ни части объекта из виду, средний </a:t>
            </a:r>
            <a:r>
              <a:rPr lang="en-US"/>
              <a:t>FPS - 23.</a:t>
            </a:r>
            <a:endParaRPr/>
          </a:p>
          <a:p>
            <a:pPr marL="0" indent="0">
              <a:buNone/>
              <a:defRPr/>
            </a:pPr>
            <a:r>
              <a:rPr lang="en-US"/>
              <a:t>CSRT – </a:t>
            </a:r>
            <a:r>
              <a:rPr lang="ru-RU"/>
              <a:t>результат аналогичен методу </a:t>
            </a:r>
            <a:r>
              <a:rPr lang="en-US"/>
              <a:t>KCF</a:t>
            </a:r>
            <a:r>
              <a:rPr lang="ru-RU"/>
              <a:t>, средний </a:t>
            </a:r>
            <a:r>
              <a:rPr lang="en-US"/>
              <a:t>FPS - 60.</a:t>
            </a:r>
            <a:endParaRPr/>
          </a:p>
        </p:txBody>
      </p:sp>
      <p:sp>
        <p:nvSpPr>
          <p:cNvPr id="1963768825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48247160" name="Рисунок 5"/>
          <p:cNvPicPr>
            <a:picLocks noChangeAspect="1"/>
          </p:cNvPicPr>
          <p:nvPr/>
        </p:nvPicPr>
        <p:blipFill rotWithShape="1">
          <a:blip r:embed="rId3"/>
          <a:srcRect l="0" t="235" r="0" b="0"/>
          <a:stretch/>
        </p:blipFill>
        <p:spPr bwMode="auto">
          <a:xfrm>
            <a:off x="7296149" y="681210"/>
            <a:ext cx="4440522" cy="1789315"/>
          </a:xfrm>
          <a:prstGeom prst="rect">
            <a:avLst/>
          </a:prstGeom>
        </p:spPr>
      </p:pic>
      <p:pic>
        <p:nvPicPr>
          <p:cNvPr id="501440443" name="Рисунок 8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296149" y="2470525"/>
            <a:ext cx="4440522" cy="1612149"/>
          </a:xfrm>
          <a:prstGeom prst="rect">
            <a:avLst/>
          </a:prstGeom>
        </p:spPr>
      </p:pic>
      <p:pic>
        <p:nvPicPr>
          <p:cNvPr id="39441950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7296149" y="4082673"/>
            <a:ext cx="4440521" cy="1364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075537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Оценка качества трекинга</a:t>
            </a:r>
            <a:endParaRPr/>
          </a:p>
        </p:txBody>
      </p:sp>
      <p:graphicFrame>
        <p:nvGraphicFramePr>
          <p:cNvPr id="1515507438" name="Таблица 4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 rot="0">
          <a:off x="1123090" y="1825999"/>
          <a:ext cx="10435497" cy="3370221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481998"/>
                <a:gridCol w="1115723"/>
                <a:gridCol w="3160942"/>
                <a:gridCol w="2371785"/>
                <a:gridCol w="2305049"/>
              </a:tblGrid>
              <a:tr h="663389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Название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Средний </a:t>
                      </a:r>
                      <a:r>
                        <a:rPr lang="en-US"/>
                        <a:t>FPS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Частота потери объекта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/>
                    </a:p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/>
                        <a:t>Устойчивость при резких движения</a:t>
                      </a:r>
                      <a:endParaRPr/>
                    </a:p>
                    <a:p>
                      <a:pPr algn="ctr">
                        <a:defRPr/>
                      </a:pP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Устойчивость при изменении скорости</a:t>
                      </a:r>
                      <a:endParaRPr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MedianFlow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101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Очень часто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Не устойчив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Не устойчив</a:t>
                      </a:r>
                      <a:endParaRPr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KCF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31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Иногда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Устойчив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Иногда устойчив, иногда нет</a:t>
                      </a:r>
                      <a:endParaRPr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CSRT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29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Практически никогда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Устойчив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Устойчив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78148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6" y="382384"/>
            <a:ext cx="10178320" cy="769144"/>
          </a:xfrm>
        </p:spPr>
        <p:txBody>
          <a:bodyPr/>
          <a:lstStyle/>
          <a:p>
            <a:pPr>
              <a:defRPr/>
            </a:pPr>
            <a:r>
              <a:rPr lang="en-US"/>
              <a:t>Kcf –</a:t>
            </a:r>
            <a:r>
              <a:rPr lang="ru-RU"/>
              <a:t> мат. принцип</a:t>
            </a:r>
            <a:endParaRPr/>
          </a:p>
        </p:txBody>
      </p:sp>
      <p:sp>
        <p:nvSpPr>
          <p:cNvPr id="39523474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1151529"/>
            <a:ext cx="10178320" cy="4728061"/>
          </a:xfrm>
        </p:spPr>
        <p:txBody>
          <a:bodyPr/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Идея метода состоит в применении обученных фильтров 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w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к 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области изображения (патчу) z,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в результате чего мы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должны получить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карту отклика g. В этой карте отклика должен быть высокий пик в том месте, где находится объект, и низкие значения в остальных.</a:t>
            </a:r>
            <a:endParaRPr/>
          </a:p>
          <a:p>
            <a:pPr>
              <a:defRPr/>
            </a:pPr>
            <a:r>
              <a:rPr lang="ru-RU"/>
              <a:t>Под картой отклика имеется в виду матрица, совпадающая с размером обучающего шаблона (патча) </a:t>
            </a:r>
            <a:r>
              <a:rPr lang="en-US"/>
              <a:t>x</a:t>
            </a:r>
            <a:r>
              <a:rPr lang="ru-RU"/>
              <a:t>.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Каждый элемент в этой матрице — это мера уверенности классификатора в том, что центр отслеживаемого объекта находится в точке, соответствующей сдвигу (i,j) внутри патча z.</a:t>
            </a:r>
            <a:endParaRPr lang="ru-RU"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Gill Sans MT"/>
              <a:ea typeface="Gill Sans MT"/>
              <a:cs typeface="Gill Sans MT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В идеале карта  отклика 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g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должна выглядеть как Гауссова функция. Т.е. максимальное значение — это центр отслеживаемого объекта с плавным убыванием значений от центра объекта к краям.</a:t>
            </a:r>
            <a:endParaRPr lang="ru-RU"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Gill Sans MT"/>
              <a:ea typeface="Gill Sans MT"/>
              <a:cs typeface="Gill Sans MT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Таким образом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,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фильтр 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w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в начале обучается на начальном шаблоне (патче) изображения 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x,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а затем применяется ко всем сдвигам изображения (патча) 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z.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78961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6" y="382384"/>
            <a:ext cx="10178320" cy="754928"/>
          </a:xfrm>
        </p:spPr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обучение фильтра</a:t>
            </a:r>
            <a:endParaRPr/>
          </a:p>
        </p:txBody>
      </p:sp>
      <p:sp>
        <p:nvSpPr>
          <p:cNvPr id="152319186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1137313"/>
            <a:ext cx="10178320" cy="1464291"/>
          </a:xfrm>
        </p:spPr>
        <p:txBody>
          <a:bodyPr/>
          <a:lstStyle/>
          <a:p>
            <a:pPr>
              <a:defRPr/>
            </a:pP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KCF формулирует задачу обучения как задачу регрессии методом наименьших квадратов (Least Squares Regression): найти такой фильтр w, который минимизирует ошибку между результатом свертки w⋆x и желаемой реакцией y.</a:t>
            </a:r>
            <a:endParaRPr/>
          </a:p>
        </p:txBody>
      </p:sp>
      <p:pic>
        <p:nvPicPr>
          <p:cNvPr id="62717189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3127611" y="2187266"/>
            <a:ext cx="3733799" cy="828675"/>
          </a:xfrm>
          <a:prstGeom prst="rect">
            <a:avLst/>
          </a:prstGeom>
        </p:spPr>
      </p:pic>
      <p:sp>
        <p:nvSpPr>
          <p:cNvPr id="1155940124" name=""/>
          <p:cNvSpPr txBox="1"/>
          <p:nvPr/>
        </p:nvSpPr>
        <p:spPr bwMode="auto">
          <a:xfrm rot="0" flipH="0" flipV="0">
            <a:off x="1394664" y="3245940"/>
            <a:ext cx="914400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97268755" name=""/>
          <p:cNvSpPr txBox="1"/>
          <p:nvPr/>
        </p:nvSpPr>
        <p:spPr bwMode="auto">
          <a:xfrm rot="0" flipH="0" flipV="0">
            <a:off x="1394664" y="3102022"/>
            <a:ext cx="10151254" cy="20205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y — это целевая функция отклика.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Она описывает, какой результат фильтрации мы хотим получить при идеальном совпадении окна с объектом.</a:t>
            </a:r>
            <a:r>
              <a:rPr lang="ru-RU"/>
              <a:t> Функция представляет собой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двумерную гауссову функцию (колоколообразную поверхность)</a:t>
            </a:r>
            <a:r>
              <a:rPr lang="ru-RU"/>
              <a:t>. Она принимает значения в диапазоне (0; 1</a:t>
            </a:r>
            <a:r>
              <a:rPr lang="en-US"/>
              <a:t>]. </a:t>
            </a:r>
            <a:r>
              <a:rPr lang="ru-RU"/>
              <a:t>Мы используем её, потому что она даёт максимальное значение в центре (позиции объекта) и плавно уменьшается по краям, а также устойчива к шуму и небольшим сдвигам.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Для пикселя с координатами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(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i,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j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)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, если центр объекта в точке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(cx,cy)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то значение гауссианы вычисляется так:</a:t>
            </a:r>
            <a:endParaRPr lang="ru-RU"/>
          </a:p>
        </p:txBody>
      </p:sp>
      <p:pic>
        <p:nvPicPr>
          <p:cNvPr id="38793501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3521437" y="5122532"/>
            <a:ext cx="5638799" cy="1238249"/>
          </a:xfrm>
          <a:prstGeom prst="rect">
            <a:avLst/>
          </a:prstGeom>
        </p:spPr>
      </p:pic>
      <p:sp>
        <p:nvSpPr>
          <p:cNvPr id="700323343" name=""/>
          <p:cNvSpPr txBox="1"/>
          <p:nvPr/>
        </p:nvSpPr>
        <p:spPr bwMode="auto">
          <a:xfrm rot="0" flipH="0" flipV="0">
            <a:off x="1394664" y="6427574"/>
            <a:ext cx="10037134" cy="38090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σ — дисперсия (ширина "колокола")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915566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6" y="382384"/>
            <a:ext cx="10178320" cy="783361"/>
          </a:xfrm>
        </p:spPr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теорема о свёртке</a:t>
            </a:r>
            <a:endParaRPr/>
          </a:p>
        </p:txBody>
      </p:sp>
      <p:sp>
        <p:nvSpPr>
          <p:cNvPr id="16568670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1165746"/>
            <a:ext cx="10178320" cy="132212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ru-RU" sz="1800"/>
              <a:t>Поиск решения задачи минимизации в пространственной области (с помощью свёртки) представляется достаточно долгим. Применим теорему о свёртке.</a:t>
            </a:r>
            <a:endParaRPr lang="ru-RU" sz="1800"/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Теорема о свёртке</a:t>
            </a:r>
            <a:r>
              <a:rPr lang="ru-RU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: Свертка в пространственной области эквивалентна поэлементному умножению в частотной области.</a:t>
            </a:r>
            <a:endParaRPr/>
          </a:p>
        </p:txBody>
      </p:sp>
      <p:pic>
        <p:nvPicPr>
          <p:cNvPr id="174931524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160559" y="2154498"/>
            <a:ext cx="3248024" cy="666749"/>
          </a:xfrm>
          <a:prstGeom prst="rect">
            <a:avLst/>
          </a:prstGeom>
        </p:spPr>
      </p:pic>
      <p:sp>
        <p:nvSpPr>
          <p:cNvPr id="1347958859" name=""/>
          <p:cNvSpPr txBox="1"/>
          <p:nvPr/>
        </p:nvSpPr>
        <p:spPr bwMode="auto">
          <a:xfrm rot="0" flipH="0" flipV="0">
            <a:off x="1251676" y="2942798"/>
            <a:ext cx="10345360" cy="31093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ru-RU" sz="1800"/>
              <a:t>Где новые </a:t>
            </a:r>
            <a:r>
              <a:rPr lang="en-US" sz="1800"/>
              <a:t>w </a:t>
            </a:r>
            <a:r>
              <a:rPr lang="ru-RU" sz="1800"/>
              <a:t>и </a:t>
            </a:r>
            <a:r>
              <a:rPr lang="en-US" sz="1800"/>
              <a:t>x - </a:t>
            </a:r>
            <a:r>
              <a:rPr lang="ru-RU" sz="1800"/>
              <a:t>это результат дискретного преобразования Фурье, таким образом мы и переходим в частотное пространство. Они представляют собой матрицы комплексных чисел, где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каждая точка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 x^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 представляет комплексную амплитуду определенной пространственной частоты (гармоники), присутствующей в исходном патче x</a:t>
            </a:r>
            <a:r>
              <a:rPr lang="en-US" sz="1800"/>
              <a:t>.</a:t>
            </a:r>
            <a:endParaRPr lang="en-US" sz="1800"/>
          </a:p>
          <a:p>
            <a:pPr marL="283879" indent="-283879">
              <a:buFont typeface="Arial"/>
              <a:buChar char="•"/>
              <a:defRPr/>
            </a:pPr>
            <a:r>
              <a:rPr lang="ru-RU" sz="1800"/>
              <a:t>Таким образом мы перешли от долгой операции свёртки к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поэлементному умножению в частотной области</a:t>
            </a:r>
            <a:r>
              <a:rPr lang="ru-RU" sz="1800"/>
              <a:t>.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Это позволяет решить задачу обучения и применения фильтра, которая включает множество сверток, с минимальными вычислительными затратами - О(NlogN) вместо O(N2).</a:t>
            </a:r>
            <a:endParaRPr lang="ru-RU" sz="1800"/>
          </a:p>
          <a:p>
            <a:pPr marL="283879" indent="-283879">
              <a:buFont typeface="Arial"/>
              <a:buChar char="•"/>
              <a:defRPr/>
            </a:pPr>
            <a:r>
              <a:rPr lang="ru-RU" sz="1800"/>
              <a:t>Однако, чтобы обучить модель, нам нужен не один пример </a:t>
            </a:r>
            <a:r>
              <a:rPr lang="en-US" sz="1800"/>
              <a:t>x, </a:t>
            </a:r>
            <a:r>
              <a:rPr lang="ru-RU" sz="1800"/>
              <a:t>а много. </a:t>
            </a:r>
            <a:r>
              <a:rPr lang="ru-RU" sz="1800"/>
              <a:t>В </a:t>
            </a:r>
            <a:r>
              <a:rPr lang="en-US" sz="1800"/>
              <a:t>KCF</a:t>
            </a:r>
            <a:r>
              <a:rPr lang="ru-RU" sz="1800"/>
              <a:t> </a:t>
            </a:r>
            <a:r>
              <a:rPr lang="ru-RU" sz="1800" u="none"/>
              <a:t>используются циркулянты - т.е. цикли</a:t>
            </a:r>
            <a:r>
              <a:rPr lang="ru-RU" sz="1800"/>
              <a:t>ческие сдвиги патча </a:t>
            </a:r>
            <a:r>
              <a:rPr lang="en-US" sz="1800"/>
              <a:t>x</a:t>
            </a:r>
            <a:r>
              <a:rPr lang="ru-RU" sz="1800"/>
              <a:t>.</a:t>
            </a:r>
            <a:endParaRPr sz="1800" b="0" u="non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17108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6" y="382384"/>
            <a:ext cx="10178320" cy="783361"/>
          </a:xfrm>
        </p:spPr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разложение фурье</a:t>
            </a:r>
            <a:endParaRPr/>
          </a:p>
        </p:txBody>
      </p:sp>
      <p:sp>
        <p:nvSpPr>
          <p:cNvPr id="110414297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1066231"/>
            <a:ext cx="10178320" cy="497574"/>
          </a:xfrm>
        </p:spPr>
        <p:txBody>
          <a:bodyPr/>
          <a:lstStyle/>
          <a:p>
            <a:pPr>
              <a:defRPr/>
            </a:pP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Любая циркулянтная матрица C диагонализуется матрицей Фурье F:</a:t>
            </a:r>
            <a:endParaRPr/>
          </a:p>
        </p:txBody>
      </p:sp>
      <p:pic>
        <p:nvPicPr>
          <p:cNvPr id="135419698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35858" y="1563805"/>
            <a:ext cx="3248024" cy="666749"/>
          </a:xfrm>
          <a:prstGeom prst="rect">
            <a:avLst/>
          </a:prstGeom>
        </p:spPr>
      </p:pic>
      <p:sp>
        <p:nvSpPr>
          <p:cNvPr id="196846519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2355110"/>
            <a:ext cx="8957165" cy="75828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Наша задача минимизации, записанная для всех сдвигов (в матричной форме ∣∣Xw−y∣∣^2), решается в частотной области поэлементно:</a:t>
            </a:r>
            <a:endParaRPr/>
          </a:p>
        </p:txBody>
      </p:sp>
      <p:sp>
        <p:nvSpPr>
          <p:cNvPr id="1994169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5119365" y="1648393"/>
            <a:ext cx="3867687" cy="497574"/>
          </a:xfrm>
        </p:spPr>
        <p:txBody>
          <a:bodyPr/>
          <a:lstStyle/>
          <a:p>
            <a:pPr marL="0" indent="0">
              <a:buClr>
                <a:schemeClr val="tx2"/>
              </a:buClr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c^ –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это ДПФ первой строки С</a:t>
            </a:r>
            <a:endParaRPr/>
          </a:p>
        </p:txBody>
      </p:sp>
      <p:pic>
        <p:nvPicPr>
          <p:cNvPr id="165552900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381269" y="3198693"/>
            <a:ext cx="3248024" cy="666749"/>
          </a:xfrm>
          <a:prstGeom prst="rect">
            <a:avLst/>
          </a:prstGeom>
        </p:spPr>
      </p:pic>
      <p:sp>
        <p:nvSpPr>
          <p:cNvPr id="87914252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381269" y="4013619"/>
            <a:ext cx="8957165" cy="168716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Это стандартная линейная регрессия (Ridge Regression), решаемая независимо для каждой частоты.</a:t>
            </a:r>
            <a:endParaRPr/>
          </a:p>
          <a:p>
            <a:pPr>
              <a:defRPr/>
            </a:pPr>
            <a:r>
              <a:rPr lang="ru-RU" sz="1800"/>
              <a:t>Однако линейный фильтр слаб. </a:t>
            </a:r>
            <a:r>
              <a:rPr lang="ru-RU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Мы хотим решать ту же задачу, но в нелинейном, высокоразмерном пространстве признаков ϕ(⋅).</a:t>
            </a:r>
            <a:r>
              <a:rPr lang="ru-RU" sz="1800"/>
              <a:t> </a:t>
            </a:r>
            <a:r>
              <a:rPr lang="ru-RU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x→ϕ(x)</a:t>
            </a:r>
            <a:endParaRPr lang="ru-RU" sz="18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176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многомерное пространство</a:t>
            </a:r>
            <a:endParaRPr/>
          </a:p>
        </p:txBody>
      </p:sp>
      <p:sp>
        <p:nvSpPr>
          <p:cNvPr id="70166630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1976081"/>
            <a:ext cx="10178320" cy="1452917"/>
          </a:xfrm>
        </p:spPr>
        <p:txBody>
          <a:bodyPr/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Теперь наш фильтр w — это вектор в этом новом, потенциально бесконечномерном пространстве. По теореме о представлении , решение w можно представить как линейную комбинацию обучающих примеров в этом пространстве:</a:t>
            </a:r>
            <a:endParaRPr/>
          </a:p>
        </p:txBody>
      </p:sp>
      <p:pic>
        <p:nvPicPr>
          <p:cNvPr id="157508017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3400425" y="2995612"/>
            <a:ext cx="2695574" cy="866774"/>
          </a:xfrm>
          <a:prstGeom prst="rect">
            <a:avLst/>
          </a:prstGeom>
        </p:spPr>
      </p:pic>
      <p:sp>
        <p:nvSpPr>
          <p:cNvPr id="11212885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431676" y="3975783"/>
            <a:ext cx="10178320" cy="82936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Где xi​ — это i-й циклический сдвиг x. Теперь мы ищем не w, а дуальные коэффициенты α.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Решение для α имеет вид:</a:t>
            </a:r>
            <a:endParaRPr lang="ru-RU"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15540789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264589" y="4390466"/>
            <a:ext cx="2666999" cy="676274"/>
          </a:xfrm>
          <a:prstGeom prst="rect">
            <a:avLst/>
          </a:prstGeom>
        </p:spPr>
      </p:pic>
      <p:sp>
        <p:nvSpPr>
          <p:cNvPr id="78349966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431676" y="5165148"/>
            <a:ext cx="9303172" cy="82936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Где K — это ядерная матрица N×N, элементы которой Kij​=k(xi​,xj​). k(a,b)=⟨ϕ(a),ϕ(b)⟩ — это ядерная функция (например, Гауссова).</a:t>
            </a:r>
            <a:endParaRPr lang="ru-RU"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Gill Sans MT"/>
              <a:cs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41525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7" y="382384"/>
            <a:ext cx="10178320" cy="783361"/>
          </a:xfrm>
        </p:spPr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ядерная функция</a:t>
            </a:r>
            <a:endParaRPr/>
          </a:p>
        </p:txBody>
      </p:sp>
      <p:sp>
        <p:nvSpPr>
          <p:cNvPr id="146651726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6" y="1165746"/>
            <a:ext cx="10178319" cy="176283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Ядерная функция k(a,b) возвращает меру сходства между двумя векторами признаков a и b в высокоразмерном (нелинейном) пространстве 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ϕ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.</a:t>
            </a:r>
            <a:endParaRPr lang="ru-RU"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Gill Sans MT"/>
              <a:ea typeface="Gill Sans MT"/>
              <a:cs typeface="Gill Sans MT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В KCF используется Гауссово ядро, поскольку оно инвариантно к сдвигу и часто дает хорошие результаты.</a:t>
            </a:r>
            <a:endParaRPr lang="ru-RU"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Gill Sans MT"/>
              <a:ea typeface="Gill Sans MT"/>
              <a:cs typeface="Gill Sans MT"/>
            </a:endParaRPr>
          </a:p>
          <a:p>
            <a:pPr>
              <a:defRPr/>
            </a:pPr>
            <a:endParaRPr/>
          </a:p>
        </p:txBody>
      </p:sp>
      <p:pic>
        <p:nvPicPr>
          <p:cNvPr id="122188206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080111" y="2189328"/>
            <a:ext cx="4305299" cy="1123949"/>
          </a:xfrm>
          <a:prstGeom prst="rect">
            <a:avLst/>
          </a:prstGeom>
        </p:spPr>
      </p:pic>
      <p:sp>
        <p:nvSpPr>
          <p:cNvPr id="819099444" name=""/>
          <p:cNvSpPr txBox="1"/>
          <p:nvPr/>
        </p:nvSpPr>
        <p:spPr bwMode="auto">
          <a:xfrm rot="0" flipH="0" flipV="0">
            <a:off x="1251677" y="3429000"/>
            <a:ext cx="10003639" cy="263598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ru-RU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σ2 — параметр ядра, контролирующий меру сходства</a:t>
            </a:r>
            <a:endParaRPr lang="ru-RU" sz="18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ru-RU" sz="1800" b="1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Ядерный трюк</a:t>
            </a:r>
            <a:r>
              <a:rPr lang="ru-RU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гласит, что нам не нужно явно преобразовывать a и b в высокоразмерное пространство ϕ(a) и ϕ(b), чтобы вычислить их скалярное произведение ⟨ϕ(a),ϕ(b)⟩. Вместо этого мы вычисляем k(a,b) в </a:t>
            </a:r>
            <a:r>
              <a:rPr lang="ru-RU" sz="1800" b="1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исходном пространстве</a:t>
            </a:r>
            <a:r>
              <a:rPr lang="ru-RU" sz="18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.</a:t>
            </a:r>
            <a:endParaRPr lang="ru-RU" sz="18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ru-RU"/>
              <a:t>Таким образом мы получаем элемент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lang="en-US" sz="18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xx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lang="ru-RU"/>
              <a:t> - элемент ядерной матрицы К, который представляет собой меру близости между изначальным положением </a:t>
            </a:r>
            <a:r>
              <a:rPr lang="en-US"/>
              <a:t>x0 </a:t>
            </a:r>
            <a:r>
              <a:rPr lang="ru-RU"/>
              <a:t>и его циклическим сдвигом </a:t>
            </a:r>
            <a:r>
              <a:rPr lang="en-US"/>
              <a:t>xi</a:t>
            </a:r>
            <a:r>
              <a:rPr lang="ru-RU"/>
              <a:t>. Это называется </a:t>
            </a:r>
            <a:r>
              <a:rPr lang="ru-RU" b="1"/>
              <a:t>автокорреляция</a:t>
            </a:r>
            <a:r>
              <a:rPr lang="ru-RU" b="0"/>
              <a:t>, т.к. мы находим близость положения циркулянта (вектора) с изначальным положением.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662229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7" y="382384"/>
            <a:ext cx="10178320" cy="740711"/>
          </a:xfrm>
        </p:spPr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ядерная матрица</a:t>
            </a:r>
            <a:endParaRPr/>
          </a:p>
        </p:txBody>
      </p:sp>
      <p:sp>
        <p:nvSpPr>
          <p:cNvPr id="44290463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7" y="1233986"/>
            <a:ext cx="10178320" cy="1751461"/>
          </a:xfrm>
        </p:spPr>
        <p:txBody>
          <a:bodyPr/>
          <a:lstStyle/>
          <a:p>
            <a:pPr marL="283878" indent="-283878">
              <a:buFont typeface="Arial"/>
              <a:buChar char="•"/>
              <a:defRPr/>
            </a:pP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Если наш обучающий набор xi​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-ых</a:t>
            </a:r>
            <a:r>
              <a:rPr lang="en-US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 — это циклические сдвиги, и мы используем ядро, которое инвариантно к сдвигам (Гауссово), то ядерная матрица K также является циркулянтной</a:t>
            </a: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.</a:t>
            </a:r>
            <a:endParaRPr sz="2000" b="0" i="0" u="none" strike="noStrike" cap="none" spc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Gill Sans MT"/>
                <a:ea typeface="Gill Sans MT"/>
                <a:cs typeface="Gill Sans MT"/>
              </a:rPr>
              <a:t>Таким образом мы можем также диагонализировать К через Фурье</a:t>
            </a:r>
            <a:endParaRPr/>
          </a:p>
        </p:txBody>
      </p:sp>
      <p:pic>
        <p:nvPicPr>
          <p:cNvPr id="26826295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583689" y="2837168"/>
            <a:ext cx="2666998" cy="676273"/>
          </a:xfrm>
          <a:prstGeom prst="rect">
            <a:avLst/>
          </a:prstGeom>
        </p:spPr>
      </p:pic>
      <p:sp>
        <p:nvSpPr>
          <p:cNvPr id="1485446918" name=""/>
          <p:cNvSpPr txBox="1"/>
          <p:nvPr/>
        </p:nvSpPr>
        <p:spPr bwMode="auto">
          <a:xfrm rot="0" flipH="0" flipV="0">
            <a:off x="1359387" y="3870605"/>
            <a:ext cx="9291971" cy="120600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Г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де k^xx — это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ДПФ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первой строки K. А первая строка K — это просто k(x0​,xi​) — ядерная корреляция x с самим собой на всех сдвигах (т.е., ядерная автокорреляция).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lang="ru-RU"/>
              <a:t>Нам осталось вытащить нашу цель -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α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42227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Kcf – </a:t>
            </a:r>
            <a:r>
              <a:rPr lang="ru-RU"/>
              <a:t>дуальные коэффициенты</a:t>
            </a:r>
            <a:endParaRPr/>
          </a:p>
        </p:txBody>
      </p:sp>
      <p:sp>
        <p:nvSpPr>
          <p:cNvPr id="198335229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7" y="1874516"/>
            <a:ext cx="7037948" cy="1238878"/>
          </a:xfrm>
        </p:spPr>
        <p:txBody>
          <a:bodyPr/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α</a:t>
            </a:r>
            <a:r>
              <a:rPr lang="ru-RU"/>
              <a:t> в частотной области</a:t>
            </a:r>
            <a:endParaRPr lang="ru-RU"/>
          </a:p>
          <a:p>
            <a:pPr>
              <a:defRPr/>
            </a:pPr>
            <a:r>
              <a:rPr lang="ru-RU"/>
              <a:t>В поэлементной записи эта формула схожа</a:t>
            </a:r>
            <a:r>
              <a:rPr lang="ru-RU"/>
              <a:t> с решением линейной регресси:</a:t>
            </a:r>
            <a:endParaRPr/>
          </a:p>
        </p:txBody>
      </p:sp>
      <p:pic>
        <p:nvPicPr>
          <p:cNvPr id="36329183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8341237" y="1649104"/>
            <a:ext cx="3088761" cy="2765235"/>
          </a:xfrm>
          <a:prstGeom prst="rect">
            <a:avLst/>
          </a:prstGeom>
        </p:spPr>
      </p:pic>
      <p:pic>
        <p:nvPicPr>
          <p:cNvPr id="83561907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658134" y="2871787"/>
            <a:ext cx="1904999" cy="1114425"/>
          </a:xfrm>
          <a:prstGeom prst="rect">
            <a:avLst/>
          </a:prstGeom>
        </p:spPr>
      </p:pic>
      <p:sp>
        <p:nvSpPr>
          <p:cNvPr id="759958522" name=""/>
          <p:cNvSpPr txBox="1"/>
          <p:nvPr/>
        </p:nvSpPr>
        <p:spPr bwMode="auto">
          <a:xfrm rot="0" flipH="0" flipV="0">
            <a:off x="1251677" y="4620335"/>
            <a:ext cx="8299203" cy="146340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lang="ru-RU"/>
              <a:t>Итак, мы получили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α^</a:t>
            </a:r>
            <a:r>
              <a:rPr lang="ru-RU"/>
              <a:t> -  наш обученный фильтр в частотной области.</a:t>
            </a:r>
            <a:endParaRPr lang="ru-RU"/>
          </a:p>
          <a:p>
            <a:pPr marL="283879" indent="-283879">
              <a:buFont typeface="Arial"/>
              <a:buChar char="•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Теперь у нас есть фильтр, который мы можем применять к новому патчу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z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и получать карту отклика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g.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 Рассмотрим как получить карту отклика уже для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f(z) -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Gill Sans MT"/>
                <a:ea typeface="Gill Sans MT"/>
                <a:cs typeface="Gill Sans MT"/>
              </a:rPr>
              <a:t>кандидата (ведь до этого мы делал автокорреляцию для обучения)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930206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Подготовленные Видео</a:t>
            </a:r>
            <a:endParaRPr/>
          </a:p>
        </p:txBody>
      </p:sp>
      <p:graphicFrame>
        <p:nvGraphicFramePr>
          <p:cNvPr id="840256982" name="Таблица 4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 rot="0">
          <a:off x="1250950" y="1264024"/>
          <a:ext cx="10179050" cy="523538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281144"/>
                <a:gridCol w="887506"/>
                <a:gridCol w="842682"/>
                <a:gridCol w="4168589"/>
                <a:gridCol w="1999129"/>
              </a:tblGrid>
              <a:tr h="663389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Название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Кодек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FPS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Интенсивность объектов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Длительность видео (секунды)</a:t>
                      </a:r>
                      <a:endParaRPr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BallRoll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H.264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30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Объект все время находится в кадре, крутится,  медленно движется, фон незначительно меняется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7</a:t>
                      </a:r>
                      <a:endParaRPr lang="ru-RU"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BasketRing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H.264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30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Объект все время находится в кадре, имеет резкие движения, в конце увеличивается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5</a:t>
                      </a:r>
                      <a:endParaRPr lang="ru-RU"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PlaneFly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H.264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u="none">
                          <a:latin typeface="Gill Sans MT (Основной текст)"/>
                        </a:rPr>
                        <a:t>30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Объект постепенно ускоряется в движении и увеличивается, в конце видео пропадает из кадра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12</a:t>
                      </a:r>
                      <a:endParaRPr lang="ru-RU"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CarDrive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H.264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24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Объект медленно движется, все время находится в кадре, фон значительно меняется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9</a:t>
                      </a:r>
                      <a:endParaRPr lang="ru-RU"/>
                    </a:p>
                  </a:txBody>
                  <a:tcPr anchor="ctr"/>
                </a:tc>
              </a:tr>
              <a:tr h="7271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BallBlow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H.264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30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/>
                        <a:t>Объект в начале видео не движется, потом быстро катится, в конце пропадает из кадра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/>
                        <a:t>10</a:t>
                      </a:r>
                      <a:endParaRPr lang="ru-RU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08991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51677" y="382384"/>
            <a:ext cx="10178320" cy="854443"/>
          </a:xfrm>
        </p:spPr>
        <p:txBody>
          <a:bodyPr/>
          <a:lstStyle/>
          <a:p>
            <a:pPr>
              <a:defRPr/>
            </a:pPr>
            <a:r>
              <a:rPr/>
              <a:t>Kcf –</a:t>
            </a:r>
            <a:r>
              <a:rPr lang="ru-RU"/>
              <a:t> кросс-корреляция</a:t>
            </a:r>
            <a:endParaRPr/>
          </a:p>
        </p:txBody>
      </p:sp>
      <p:sp>
        <p:nvSpPr>
          <p:cNvPr id="15515514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1677" y="1236828"/>
            <a:ext cx="10178320" cy="511790"/>
          </a:xfrm>
        </p:spPr>
        <p:txBody>
          <a:bodyPr/>
          <a:lstStyle/>
          <a:p>
            <a:pPr>
              <a:defRPr/>
            </a:pPr>
            <a:r>
              <a:rPr lang="ru-RU"/>
              <a:t>Расмотрим что происходит в частотном пространстве:</a:t>
            </a:r>
            <a:endParaRPr/>
          </a:p>
        </p:txBody>
      </p:sp>
      <p:pic>
        <p:nvPicPr>
          <p:cNvPr id="153607816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701119" y="1748619"/>
            <a:ext cx="6248399" cy="1181099"/>
          </a:xfrm>
          <a:prstGeom prst="rect">
            <a:avLst/>
          </a:prstGeom>
        </p:spPr>
      </p:pic>
      <p:sp>
        <p:nvSpPr>
          <p:cNvPr id="36251578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431677" y="3094365"/>
            <a:ext cx="10178320" cy="213727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1800"/>
              <a:t>Мы видим аналогичную ранее ситуацию, но теперь, мы будем вычислять ядерную функцию не между изначальным шаблоном и его циркулянтам, а между циркулянтами и новым кандидатом. Таким образом мы приходим не к автокорреляции, а к </a:t>
            </a:r>
            <a:r>
              <a:rPr lang="ru-RU" sz="1800" b="1"/>
              <a:t>кросс-корреляции</a:t>
            </a:r>
            <a:r>
              <a:rPr lang="ru-RU" sz="1800" b="0"/>
              <a:t>.</a:t>
            </a:r>
            <a:endParaRPr lang="ru-RU" sz="1800" b="0"/>
          </a:p>
          <a:p>
            <a:pPr>
              <a:defRPr/>
            </a:pPr>
            <a:r>
              <a:rPr lang="ru-RU" sz="1800" b="0"/>
              <a:t>Благодаря частотному пространству и ДПФ это снова просто поэлементное умножение:</a:t>
            </a:r>
            <a:endParaRPr sz="1800" b="0"/>
          </a:p>
          <a:p>
            <a:pPr>
              <a:defRPr/>
            </a:pPr>
            <a:endParaRPr lang="ru-RU"/>
          </a:p>
          <a:p>
            <a:pPr>
              <a:defRPr/>
            </a:pPr>
            <a:endParaRPr/>
          </a:p>
        </p:txBody>
      </p:sp>
      <p:pic>
        <p:nvPicPr>
          <p:cNvPr id="35879650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516925" y="5316940"/>
            <a:ext cx="1647824" cy="590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379186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Выбор методов - </a:t>
            </a:r>
            <a:r>
              <a:rPr lang="en-US" sz="4800"/>
              <a:t>MedianFlow</a:t>
            </a:r>
            <a:endParaRPr lang="ru-RU" sz="4800"/>
          </a:p>
        </p:txBody>
      </p:sp>
      <p:sp>
        <p:nvSpPr>
          <p:cNvPr id="1250102007" name="Объект 4"/>
          <p:cNvSpPr>
            <a:spLocks noGrp="1"/>
          </p:cNvSpPr>
          <p:nvPr>
            <p:ph idx="1"/>
          </p:nvPr>
        </p:nvSpPr>
        <p:spPr bwMode="auto">
          <a:xfrm>
            <a:off x="1251678" y="1380565"/>
            <a:ext cx="10178321" cy="4499027"/>
          </a:xfrm>
        </p:spPr>
        <p:txBody>
          <a:bodyPr/>
          <a:lstStyle/>
          <a:p>
            <a:pPr>
              <a:defRPr/>
            </a:pPr>
            <a:r>
              <a:rPr lang="en-US"/>
              <a:t>MedianFlow</a:t>
            </a:r>
            <a:r>
              <a:rPr lang="en-US"/>
              <a:t> </a:t>
            </a:r>
            <a:r>
              <a:rPr lang="ru-RU"/>
              <a:t>основывается на отслеживании оптического потока внутри выбранного прямоугольника. В первых кадрах из области интереса берется набор хороших точек, затем для каждой точки считается ее смещение методом пирамидального Лукаса-Канаде вперед и обратно. Если точка после такого возвращается далеко от исходного места, она считается ненадежной и отбрасывается. Положение и размер рамки обновляются по медиане смещений оставшихся точек.</a:t>
            </a:r>
            <a:endParaRPr/>
          </a:p>
          <a:p>
            <a:pPr>
              <a:defRPr/>
            </a:pPr>
            <a:r>
              <a:rPr lang="ru-RU"/>
              <a:t>Данный метод ценится за простоту и высокую скорость на плавных движениях. Встроенная проверка «туда-обратно» дает хороший механизм детекции срыва трека – при росте ошибки </a:t>
            </a:r>
            <a:r>
              <a:rPr lang="ru-RU"/>
              <a:t>трекер</a:t>
            </a:r>
            <a:r>
              <a:rPr lang="ru-RU"/>
              <a:t> сообщает о потере объекта.</a:t>
            </a:r>
            <a:endParaRPr/>
          </a:p>
          <a:p>
            <a:pPr>
              <a:defRPr/>
            </a:pPr>
            <a:r>
              <a:rPr lang="ru-RU"/>
              <a:t>Из минусов можно отметить, что метод плохо переносит большие </a:t>
            </a:r>
            <a:r>
              <a:rPr lang="ru-RU"/>
              <a:t>межкадровые</a:t>
            </a:r>
            <a:r>
              <a:rPr lang="ru-RU"/>
              <a:t> смещения, имеет слабую устойчивость к масштабам или поворотам, не умеет восстанавливаться, зависит от текстуры и освещения.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768230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Выбор методов - </a:t>
            </a:r>
            <a:r>
              <a:rPr lang="en-US" sz="4800"/>
              <a:t>KCF</a:t>
            </a:r>
            <a:endParaRPr lang="ru-RU" sz="4800"/>
          </a:p>
        </p:txBody>
      </p:sp>
      <p:sp>
        <p:nvSpPr>
          <p:cNvPr id="205965020" name="Объект 4"/>
          <p:cNvSpPr>
            <a:spLocks noGrp="1"/>
          </p:cNvSpPr>
          <p:nvPr>
            <p:ph idx="1"/>
          </p:nvPr>
        </p:nvSpPr>
        <p:spPr bwMode="auto">
          <a:xfrm>
            <a:off x="1251678" y="1380565"/>
            <a:ext cx="10178321" cy="4499027"/>
          </a:xfrm>
        </p:spPr>
        <p:txBody>
          <a:bodyPr/>
          <a:lstStyle/>
          <a:p>
            <a:pPr>
              <a:defRPr/>
            </a:pPr>
            <a:r>
              <a:rPr lang="en-US"/>
              <a:t>KCF</a:t>
            </a:r>
            <a:r>
              <a:rPr lang="ru-RU"/>
              <a:t> (</a:t>
            </a:r>
            <a:r>
              <a:rPr lang="en-US"/>
              <a:t>Kernelized Correlation Filters)</a:t>
            </a:r>
            <a:r>
              <a:rPr lang="ru-RU"/>
              <a:t> организован на применении корреляционных фильтров, которые обучаются на основе примеров объекта в разных положениях и масштабах в первых кадрах видео. Он обладает высокой вычислительной эффективностью за счет использования циклической матрицы и быстрого преобразования Фурье.</a:t>
            </a:r>
            <a:endParaRPr/>
          </a:p>
          <a:p>
            <a:pPr>
              <a:defRPr/>
            </a:pPr>
            <a:r>
              <a:rPr lang="ru-RU"/>
              <a:t>Сильные стороны заключаются в том, что он быстрый, хорош при умеренных смещениях и спокойном фоне.</a:t>
            </a:r>
            <a:endParaRPr/>
          </a:p>
          <a:p>
            <a:pPr>
              <a:defRPr/>
            </a:pPr>
            <a:r>
              <a:rPr lang="ru-RU"/>
              <a:t>Слабые стороны: чувствителен к перекрытиям, деформациям и масштабным изменениям, может дрейфовать при похожем фоне.</a:t>
            </a:r>
            <a:endParaRPr/>
          </a:p>
        </p:txBody>
      </p:sp>
      <p:sp>
        <p:nvSpPr>
          <p:cNvPr id="636320538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575862933" name="Picture 4" descr="KFC — Википедия"/>
          <p:cNvPicPr>
            <a:picLocks noChangeAspect="1" noChangeArrowheads="1"/>
          </p:cNvPicPr>
          <p:nvPr/>
        </p:nvPicPr>
        <p:blipFill rotWithShape="1">
          <a:blip r:embed="rId3"/>
          <a:stretch/>
        </p:blipFill>
        <p:spPr bwMode="auto">
          <a:xfrm>
            <a:off x="7576298" y="183777"/>
            <a:ext cx="1071282" cy="107128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28083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Выбор методов - </a:t>
            </a:r>
            <a:r>
              <a:rPr lang="en-US" sz="4800"/>
              <a:t>CSRT</a:t>
            </a:r>
            <a:endParaRPr lang="ru-RU" sz="4800"/>
          </a:p>
        </p:txBody>
      </p:sp>
      <p:sp>
        <p:nvSpPr>
          <p:cNvPr id="1416957162" name="Объект 4"/>
          <p:cNvSpPr>
            <a:spLocks noGrp="1"/>
          </p:cNvSpPr>
          <p:nvPr>
            <p:ph idx="1"/>
          </p:nvPr>
        </p:nvSpPr>
        <p:spPr bwMode="auto">
          <a:xfrm>
            <a:off x="1251678" y="1380565"/>
            <a:ext cx="10178321" cy="4499027"/>
          </a:xfrm>
        </p:spPr>
        <p:txBody>
          <a:bodyPr/>
          <a:lstStyle/>
          <a:p>
            <a:pPr>
              <a:defRPr/>
            </a:pPr>
            <a:r>
              <a:rPr lang="ru-RU"/>
              <a:t>Идея </a:t>
            </a:r>
            <a:r>
              <a:rPr lang="en-US"/>
              <a:t>CSRT </a:t>
            </a:r>
            <a:r>
              <a:rPr lang="ru-RU"/>
              <a:t>лежит в расчете карты пространственной и канальной надежности (каналы признаков </a:t>
            </a:r>
            <a:r>
              <a:rPr lang="en-US"/>
              <a:t>HOG </a:t>
            </a:r>
            <a:r>
              <a:rPr lang="ru-RU"/>
              <a:t>и </a:t>
            </a:r>
            <a:r>
              <a:rPr lang="en-US"/>
              <a:t>Color Names)</a:t>
            </a:r>
            <a:r>
              <a:rPr lang="ru-RU"/>
              <a:t>. Она помогает алгоритму фокусироваться на тех областях объекта, которые лучше соответствуют оригинальным признакам, и игнорировать области, которые могут быть искажены или скрыты, а также лучше отслеживать объекты непрямоугольной формы.</a:t>
            </a:r>
            <a:endParaRPr lang="en-US"/>
          </a:p>
          <a:p>
            <a:pPr>
              <a:defRPr/>
            </a:pPr>
            <a:r>
              <a:rPr lang="ru-RU"/>
              <a:t>В сравнении с </a:t>
            </a:r>
            <a:r>
              <a:rPr lang="en-US"/>
              <a:t>KCF </a:t>
            </a:r>
            <a:r>
              <a:rPr lang="ru-RU"/>
              <a:t>у </a:t>
            </a:r>
            <a:r>
              <a:rPr lang="en-US"/>
              <a:t>CSRT </a:t>
            </a:r>
            <a:r>
              <a:rPr lang="ru-RU"/>
              <a:t>выше точность и устойчивость за счет маски и взвешивания канала, но ниже скорость.</a:t>
            </a:r>
            <a:endParaRPr/>
          </a:p>
          <a:p>
            <a:pPr marL="0" indent="0">
              <a:buNone/>
              <a:defRPr/>
            </a:pPr>
            <a:endParaRPr lang="ru-RU"/>
          </a:p>
        </p:txBody>
      </p:sp>
      <p:sp>
        <p:nvSpPr>
          <p:cNvPr id="774977355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478100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Видео - </a:t>
            </a:r>
            <a:r>
              <a:rPr lang="en-US" sz="4800"/>
              <a:t>BallRoll</a:t>
            </a:r>
            <a:endParaRPr lang="ru-RU" sz="4800"/>
          </a:p>
        </p:txBody>
      </p:sp>
      <p:sp>
        <p:nvSpPr>
          <p:cNvPr id="59415986" name="Объект 4"/>
          <p:cNvSpPr>
            <a:spLocks noGrp="1"/>
          </p:cNvSpPr>
          <p:nvPr>
            <p:ph idx="1"/>
          </p:nvPr>
        </p:nvSpPr>
        <p:spPr bwMode="auto">
          <a:xfrm>
            <a:off x="1251678" y="1380565"/>
            <a:ext cx="3644172" cy="449902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MedianFlow</a:t>
            </a:r>
            <a:r>
              <a:rPr lang="en-US"/>
              <a:t> – </a:t>
            </a:r>
            <a:r>
              <a:rPr lang="ru-RU"/>
              <a:t>постоянно теряет объект, средний </a:t>
            </a:r>
            <a:r>
              <a:rPr lang="en-US"/>
              <a:t>FPS - 148.</a:t>
            </a:r>
            <a:endParaRPr/>
          </a:p>
          <a:p>
            <a:pPr marL="0" indent="0">
              <a:buNone/>
              <a:defRPr/>
            </a:pPr>
            <a:r>
              <a:rPr lang="en-US"/>
              <a:t>KCF – </a:t>
            </a:r>
            <a:r>
              <a:rPr lang="ru-RU"/>
              <a:t>теряет около 15% объекта, средний </a:t>
            </a:r>
            <a:r>
              <a:rPr lang="en-US"/>
              <a:t>FPS – 9.</a:t>
            </a:r>
            <a:endParaRPr/>
          </a:p>
          <a:p>
            <a:pPr marL="0" indent="0">
              <a:buNone/>
              <a:defRPr/>
            </a:pPr>
            <a:r>
              <a:rPr lang="en-US"/>
              <a:t>CSRT – </a:t>
            </a:r>
            <a:r>
              <a:rPr lang="ru-RU"/>
              <a:t>теряет около 5% объекта, средний </a:t>
            </a:r>
            <a:r>
              <a:rPr lang="en-US"/>
              <a:t>FPS - 10.</a:t>
            </a:r>
            <a:endParaRPr/>
          </a:p>
        </p:txBody>
      </p:sp>
      <p:sp>
        <p:nvSpPr>
          <p:cNvPr id="872004815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54820101" name="Рисунок 5"/>
          <p:cNvPicPr>
            <a:picLocks noChangeAspect="1"/>
          </p:cNvPicPr>
          <p:nvPr/>
        </p:nvPicPr>
        <p:blipFill rotWithShape="1">
          <a:blip r:embed="rId3"/>
          <a:srcRect l="0" t="0" r="9617" b="-114"/>
          <a:stretch/>
        </p:blipFill>
        <p:spPr bwMode="auto">
          <a:xfrm>
            <a:off x="6826033" y="2120822"/>
            <a:ext cx="4391025" cy="2283376"/>
          </a:xfrm>
          <a:prstGeom prst="rect">
            <a:avLst/>
          </a:prstGeom>
        </p:spPr>
      </p:pic>
      <p:pic>
        <p:nvPicPr>
          <p:cNvPr id="997732750" name="Рисунок 7"/>
          <p:cNvPicPr>
            <a:picLocks noChangeAspect="1"/>
          </p:cNvPicPr>
          <p:nvPr/>
        </p:nvPicPr>
        <p:blipFill rotWithShape="1">
          <a:blip r:embed="rId4"/>
          <a:srcRect l="0" t="0" r="5724" b="0"/>
          <a:stretch/>
        </p:blipFill>
        <p:spPr bwMode="auto">
          <a:xfrm>
            <a:off x="6826035" y="116520"/>
            <a:ext cx="4391024" cy="2004301"/>
          </a:xfrm>
          <a:prstGeom prst="rect">
            <a:avLst/>
          </a:prstGeom>
        </p:spPr>
      </p:pic>
      <p:pic>
        <p:nvPicPr>
          <p:cNvPr id="131099214" name=""/>
          <p:cNvPicPr>
            <a:picLocks noChangeAspect="1"/>
          </p:cNvPicPr>
          <p:nvPr/>
        </p:nvPicPr>
        <p:blipFill rotWithShape="1">
          <a:blip r:embed="rId5"/>
          <a:srcRect l="0" t="2224" r="9444" b="6168"/>
          <a:stretch/>
        </p:blipFill>
        <p:spPr bwMode="auto">
          <a:xfrm flipH="0" flipV="0">
            <a:off x="6831924" y="4404197"/>
            <a:ext cx="4385134" cy="1906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6043986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Видео - </a:t>
            </a:r>
            <a:r>
              <a:rPr lang="en-US" sz="4800"/>
              <a:t>BasketRing</a:t>
            </a:r>
            <a:endParaRPr lang="ru-RU" sz="4800"/>
          </a:p>
        </p:txBody>
      </p:sp>
      <p:sp>
        <p:nvSpPr>
          <p:cNvPr id="288368419" name="Объект 4"/>
          <p:cNvSpPr>
            <a:spLocks noGrp="1"/>
          </p:cNvSpPr>
          <p:nvPr>
            <p:ph idx="1"/>
          </p:nvPr>
        </p:nvSpPr>
        <p:spPr bwMode="auto">
          <a:xfrm flipH="0" flipV="0">
            <a:off x="1251676" y="1380563"/>
            <a:ext cx="4482071" cy="484470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None/>
              <a:defRPr/>
            </a:pPr>
            <a:r>
              <a:rPr lang="en-US" sz="2000"/>
              <a:t>MedianFlow</a:t>
            </a:r>
            <a:r>
              <a:rPr lang="en-US" sz="2000"/>
              <a:t> – </a:t>
            </a:r>
            <a:r>
              <a:rPr lang="ru-RU" sz="2000"/>
              <a:t>потерял объект только после резкой смены траектории движения, средний </a:t>
            </a:r>
            <a:r>
              <a:rPr lang="en-US" sz="2000"/>
              <a:t>FPS - 111</a:t>
            </a:r>
            <a:r>
              <a:rPr lang="ru-RU" sz="2000"/>
              <a:t>.</a:t>
            </a:r>
            <a:endParaRPr sz="2000"/>
          </a:p>
          <a:p>
            <a:pPr marL="0" indent="0">
              <a:buNone/>
              <a:defRPr/>
            </a:pPr>
            <a:r>
              <a:rPr lang="en-US" sz="2000"/>
              <a:t>KCF – </a:t>
            </a:r>
            <a:r>
              <a:rPr lang="ru-RU" sz="2000"/>
              <a:t>при увеличении объекта начинает терять его часть (около 30%), средний </a:t>
            </a:r>
            <a:r>
              <a:rPr lang="en-US" sz="2000"/>
              <a:t>FPS - 48.</a:t>
            </a:r>
            <a:endParaRPr sz="2000"/>
          </a:p>
          <a:p>
            <a:pPr marL="0" indent="0">
              <a:buNone/>
              <a:defRPr/>
            </a:pPr>
            <a:r>
              <a:rPr lang="en-US" sz="2000"/>
              <a:t>CSRT – </a:t>
            </a:r>
            <a:r>
              <a:rPr lang="ru-RU" sz="2000"/>
              <a:t>при значительном увеличении объекта результат значительно лучше, чем у </a:t>
            </a:r>
            <a:r>
              <a:rPr lang="en-US" sz="2000"/>
              <a:t>KCF </a:t>
            </a:r>
            <a:r>
              <a:rPr lang="ru-RU" sz="2000"/>
              <a:t>(потеря около (10%)</a:t>
            </a:r>
            <a:r>
              <a:rPr lang="en-US" sz="2000"/>
              <a:t>, </a:t>
            </a:r>
            <a:r>
              <a:rPr lang="ru-RU" sz="2000"/>
              <a:t>средний </a:t>
            </a:r>
            <a:r>
              <a:rPr lang="en-US" sz="2000"/>
              <a:t>FPS - 25.</a:t>
            </a:r>
            <a:endParaRPr sz="2000"/>
          </a:p>
        </p:txBody>
      </p:sp>
      <p:sp>
        <p:nvSpPr>
          <p:cNvPr id="525087827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706130216" name="Рисунок 6"/>
          <p:cNvPicPr>
            <a:picLocks noChangeAspect="1"/>
          </p:cNvPicPr>
          <p:nvPr/>
        </p:nvPicPr>
        <p:blipFill rotWithShape="1">
          <a:blip r:embed="rId3"/>
          <a:srcRect l="0" t="0" r="22656" b="0"/>
          <a:stretch/>
        </p:blipFill>
        <p:spPr bwMode="auto">
          <a:xfrm>
            <a:off x="7245133" y="422184"/>
            <a:ext cx="4200525" cy="2031488"/>
          </a:xfrm>
          <a:prstGeom prst="rect">
            <a:avLst/>
          </a:prstGeom>
        </p:spPr>
      </p:pic>
      <p:pic>
        <p:nvPicPr>
          <p:cNvPr id="670644951" name="Рисунок 10"/>
          <p:cNvPicPr>
            <a:picLocks noChangeAspect="1"/>
          </p:cNvPicPr>
          <p:nvPr/>
        </p:nvPicPr>
        <p:blipFill rotWithShape="1">
          <a:blip r:embed="rId4"/>
          <a:srcRect l="0" t="0" r="10611" b="0"/>
          <a:stretch/>
        </p:blipFill>
        <p:spPr bwMode="auto">
          <a:xfrm>
            <a:off x="7245133" y="2453672"/>
            <a:ext cx="4184867" cy="2243543"/>
          </a:xfrm>
          <a:prstGeom prst="rect">
            <a:avLst/>
          </a:prstGeom>
        </p:spPr>
      </p:pic>
      <p:pic>
        <p:nvPicPr>
          <p:cNvPr id="182665706" name="Рисунок 12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7245133" y="4697215"/>
            <a:ext cx="4200525" cy="1939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793652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Видео - </a:t>
            </a:r>
            <a:r>
              <a:rPr lang="en-US" sz="4800"/>
              <a:t>PlaneFly</a:t>
            </a:r>
            <a:endParaRPr lang="ru-RU" sz="4800"/>
          </a:p>
        </p:txBody>
      </p:sp>
      <p:sp>
        <p:nvSpPr>
          <p:cNvPr id="1219869808" name="Объект 4"/>
          <p:cNvSpPr>
            <a:spLocks noGrp="1"/>
          </p:cNvSpPr>
          <p:nvPr>
            <p:ph idx="1"/>
          </p:nvPr>
        </p:nvSpPr>
        <p:spPr bwMode="auto">
          <a:xfrm flipH="0" flipV="0">
            <a:off x="1251676" y="1380563"/>
            <a:ext cx="4175911" cy="469162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None/>
              <a:defRPr/>
            </a:pPr>
            <a:r>
              <a:rPr lang="en-US"/>
              <a:t>MedianFlow</a:t>
            </a:r>
            <a:r>
              <a:rPr lang="en-US"/>
              <a:t> – </a:t>
            </a:r>
            <a:r>
              <a:rPr lang="ru-RU"/>
              <a:t>как только объект набрал значительную скорость, потерял объект полностью, средний </a:t>
            </a:r>
            <a:r>
              <a:rPr lang="en-US"/>
              <a:t>FPS - </a:t>
            </a:r>
            <a:r>
              <a:rPr lang="en-US"/>
              <a:t>114</a:t>
            </a:r>
            <a:r>
              <a:rPr lang="ru-RU"/>
              <a:t>.</a:t>
            </a:r>
            <a:endParaRPr lang="en-US"/>
          </a:p>
          <a:p>
            <a:pPr marL="0" indent="0">
              <a:buNone/>
              <a:defRPr/>
            </a:pPr>
            <a:r>
              <a:rPr lang="en-US"/>
              <a:t>KCF – </a:t>
            </a:r>
            <a:r>
              <a:rPr lang="ru-RU"/>
              <a:t>при увеличении объекта начинает терять его часть (около 20%), средний </a:t>
            </a:r>
            <a:r>
              <a:rPr lang="en-US"/>
              <a:t>FPS - 69.</a:t>
            </a:r>
            <a:endParaRPr/>
          </a:p>
          <a:p>
            <a:pPr marL="0" indent="0">
              <a:buNone/>
              <a:defRPr/>
            </a:pPr>
            <a:r>
              <a:rPr lang="en-US"/>
              <a:t>CSRT – </a:t>
            </a:r>
            <a:r>
              <a:rPr lang="ru-RU"/>
              <a:t>п</a:t>
            </a:r>
            <a:r>
              <a:rPr lang="ru-RU"/>
              <a:t>ри значительном увеличении объекта потеря минимальная, средний </a:t>
            </a:r>
            <a:r>
              <a:rPr lang="en-US"/>
              <a:t>FPS - </a:t>
            </a:r>
            <a:r>
              <a:rPr lang="ru-RU"/>
              <a:t>34.</a:t>
            </a:r>
            <a:endParaRPr/>
          </a:p>
        </p:txBody>
      </p:sp>
      <p:sp>
        <p:nvSpPr>
          <p:cNvPr id="1708699208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021726249" name="Рисунок 5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296152" y="382385"/>
            <a:ext cx="4341378" cy="2026784"/>
          </a:xfrm>
          <a:prstGeom prst="rect">
            <a:avLst/>
          </a:prstGeom>
        </p:spPr>
      </p:pic>
      <p:pic>
        <p:nvPicPr>
          <p:cNvPr id="1282624071" name="Рисунок 8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309253" y="2409169"/>
            <a:ext cx="4328277" cy="2133976"/>
          </a:xfrm>
          <a:prstGeom prst="rect">
            <a:avLst/>
          </a:prstGeom>
        </p:spPr>
      </p:pic>
      <p:pic>
        <p:nvPicPr>
          <p:cNvPr id="75126224" name="Рисунок 11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7309252" y="4543145"/>
            <a:ext cx="4341377" cy="204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957446" name="Заголовок 1"/>
          <p:cNvSpPr>
            <a:spLocks noGrp="1"/>
          </p:cNvSpPr>
          <p:nvPr>
            <p:ph type="title"/>
          </p:nvPr>
        </p:nvSpPr>
        <p:spPr bwMode="auto">
          <a:xfrm>
            <a:off x="1251678" y="382385"/>
            <a:ext cx="10178321" cy="8726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/>
              <a:t>Видео - </a:t>
            </a:r>
            <a:r>
              <a:rPr lang="en-US" sz="4800"/>
              <a:t>CarDrive</a:t>
            </a:r>
            <a:endParaRPr lang="ru-RU" sz="4800"/>
          </a:p>
        </p:txBody>
      </p:sp>
      <p:sp>
        <p:nvSpPr>
          <p:cNvPr id="1309358993" name="Объект 4"/>
          <p:cNvSpPr>
            <a:spLocks noGrp="1"/>
          </p:cNvSpPr>
          <p:nvPr>
            <p:ph idx="1"/>
          </p:nvPr>
        </p:nvSpPr>
        <p:spPr bwMode="auto">
          <a:xfrm flipH="0" flipV="0">
            <a:off x="1251676" y="1380563"/>
            <a:ext cx="4005821" cy="462358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MedianFlow</a:t>
            </a:r>
            <a:r>
              <a:rPr lang="en-US"/>
              <a:t> – </a:t>
            </a:r>
            <a:r>
              <a:rPr lang="ru-RU"/>
              <a:t>в данном видео метод не потерял объект полностью, а лишь его часть около 8%, средний </a:t>
            </a:r>
            <a:r>
              <a:rPr lang="en-US"/>
              <a:t>FPS - </a:t>
            </a:r>
            <a:r>
              <a:rPr lang="ru-RU"/>
              <a:t>99</a:t>
            </a:r>
            <a:r>
              <a:rPr lang="ru-RU"/>
              <a:t>.</a:t>
            </a:r>
            <a:endParaRPr lang="en-US"/>
          </a:p>
          <a:p>
            <a:pPr marL="0" indent="0">
              <a:buNone/>
              <a:defRPr/>
            </a:pPr>
            <a:r>
              <a:rPr lang="en-US"/>
              <a:t>KCF – </a:t>
            </a:r>
            <a:r>
              <a:rPr lang="ru-RU"/>
              <a:t>при уменьшении объекта, увеличил область интереса, не теряя объект из виду, средний </a:t>
            </a:r>
            <a:r>
              <a:rPr lang="en-US"/>
              <a:t>FPS - </a:t>
            </a:r>
            <a:r>
              <a:rPr lang="ru-RU"/>
              <a:t>9</a:t>
            </a:r>
            <a:r>
              <a:rPr lang="ru-RU"/>
              <a:t>.</a:t>
            </a:r>
            <a:endParaRPr/>
          </a:p>
          <a:p>
            <a:pPr marL="0" indent="0">
              <a:buNone/>
              <a:defRPr/>
            </a:pPr>
            <a:r>
              <a:rPr lang="en-US"/>
              <a:t>CSRT – </a:t>
            </a:r>
            <a:r>
              <a:rPr lang="ru-RU"/>
              <a:t>при уменьшении объекта потерял около 2% объекта, средний </a:t>
            </a:r>
            <a:r>
              <a:rPr lang="en-US"/>
              <a:t>FPS -</a:t>
            </a:r>
            <a:r>
              <a:rPr lang="ru-RU"/>
              <a:t>17</a:t>
            </a:r>
            <a:r>
              <a:rPr lang="ru-RU"/>
              <a:t>.</a:t>
            </a:r>
            <a:endParaRPr/>
          </a:p>
        </p:txBody>
      </p:sp>
      <p:sp>
        <p:nvSpPr>
          <p:cNvPr id="190454276" name="AutoShape 2"/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ru-RU"/>
          </a:p>
        </p:txBody>
      </p:sp>
      <p:pic>
        <p:nvPicPr>
          <p:cNvPr id="184989622" name="Рисунок 6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629398" y="163631"/>
            <a:ext cx="5153024" cy="2182855"/>
          </a:xfrm>
          <a:prstGeom prst="rect">
            <a:avLst/>
          </a:prstGeom>
        </p:spPr>
      </p:pic>
      <p:pic>
        <p:nvPicPr>
          <p:cNvPr id="1363272822" name="Рисунок 9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6629399" y="2346486"/>
            <a:ext cx="5153024" cy="2367126"/>
          </a:xfrm>
          <a:prstGeom prst="rect">
            <a:avLst/>
          </a:prstGeom>
        </p:spPr>
      </p:pic>
      <p:pic>
        <p:nvPicPr>
          <p:cNvPr id="1798996793" name="Рисунок 12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629398" y="4713611"/>
            <a:ext cx="5153026" cy="2082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Эмблема">
      <a:majorFont>
        <a:latin typeface="Impact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Эмблема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">
      <a:majorFont>
        <a:latin typeface="Impact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Эмблема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0</TotalTime>
  <Words>0</Words>
  <Application>ONLYOFFICE/9.1.0.173</Application>
  <PresentationFormat>On-screen Show (4:3)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цифровой обработки мультимедиа</dc:title>
  <dc:creator>Никита Смирнов</dc:creator>
  <cp:lastModifiedBy/>
  <cp:revision>26</cp:revision>
  <dcterms:created xsi:type="dcterms:W3CDTF">2025-11-07T16:24:00Z</dcterms:created>
  <dcterms:modified xsi:type="dcterms:W3CDTF">2025-11-13T13:44:33Z</dcterms:modified>
</cp:coreProperties>
</file>